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8288000" cy="10287000"/>
  <p:notesSz cx="6858000" cy="9144000"/>
  <p:embeddedFontLst>
    <p:embeddedFont>
      <p:font typeface="Montserrat Bold" charset="0"/>
      <p:regular r:id="rId8"/>
    </p:embeddedFont>
    <p:embeddedFont>
      <p:font typeface="Montserrat" charset="0"/>
      <p:regular r:id="rId9"/>
    </p:embeddedFont>
    <p:embeddedFont>
      <p:font typeface="Montserrat Classic Bold" charset="0"/>
      <p:regular r:id="rId10"/>
    </p:embeddedFont>
    <p:embeddedFont>
      <p:font typeface="Calibri" pitchFamily="34" charset="0"/>
      <p:regular r:id="rId11"/>
      <p:bold r:id="rId12"/>
      <p:italic r:id="rId13"/>
      <p:boldItalic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>
        <p:scale>
          <a:sx n="40" d="100"/>
          <a:sy n="40" d="100"/>
        </p:scale>
        <p:origin x="-1116" y="-3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5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5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3876608"/>
          </a:xfrm>
          <a:custGeom>
            <a:avLst/>
            <a:gdLst/>
            <a:ahLst/>
            <a:cxnLst/>
            <a:rect l="l" t="t" r="r" b="b"/>
            <a:pathLst>
              <a:path w="18288000" h="3876608">
                <a:moveTo>
                  <a:pt x="0" y="0"/>
                </a:moveTo>
                <a:lnTo>
                  <a:pt x="18288000" y="0"/>
                </a:lnTo>
                <a:lnTo>
                  <a:pt x="18288000" y="3876608"/>
                </a:lnTo>
                <a:lnTo>
                  <a:pt x="0" y="387660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810" b="-19100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3412033" y="5556788"/>
            <a:ext cx="11463933" cy="128631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1200"/>
              </a:lnSpc>
            </a:pPr>
            <a:r>
              <a:rPr lang="en-US" sz="6600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TÍTULO: </a:t>
            </a:r>
            <a:r>
              <a:rPr lang="en-US" sz="6600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subtítulo</a:t>
            </a:r>
            <a:endParaRPr lang="en-US" sz="6600" b="1" dirty="0">
              <a:solidFill>
                <a:srgbClr val="000000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15322956" y="8464068"/>
            <a:ext cx="2514757" cy="13062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5259"/>
              </a:lnSpc>
            </a:pPr>
            <a:r>
              <a:rPr lang="en-US" sz="3756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Autores</a:t>
            </a:r>
          </a:p>
          <a:p>
            <a:pPr algn="r">
              <a:lnSpc>
                <a:spcPts val="5259"/>
              </a:lnSpc>
            </a:pPr>
            <a:r>
              <a:rPr lang="en-US" sz="3756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Instituição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5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634906"/>
            <a:ext cx="7315200" cy="3138886"/>
          </a:xfrm>
          <a:custGeom>
            <a:avLst/>
            <a:gdLst/>
            <a:ahLst/>
            <a:cxnLst/>
            <a:rect l="l" t="t" r="r" b="b"/>
            <a:pathLst>
              <a:path w="7315200" h="3138886">
                <a:moveTo>
                  <a:pt x="0" y="0"/>
                </a:moveTo>
                <a:lnTo>
                  <a:pt x="7315200" y="0"/>
                </a:lnTo>
                <a:lnTo>
                  <a:pt x="7315200" y="3138886"/>
                </a:lnTo>
                <a:lnTo>
                  <a:pt x="0" y="313888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7296150" y="-207039"/>
            <a:ext cx="7315200" cy="3138886"/>
          </a:xfrm>
          <a:custGeom>
            <a:avLst/>
            <a:gdLst/>
            <a:ahLst/>
            <a:cxnLst/>
            <a:rect l="l" t="t" r="r" b="b"/>
            <a:pathLst>
              <a:path w="7315200" h="3138886">
                <a:moveTo>
                  <a:pt x="0" y="0"/>
                </a:moveTo>
                <a:lnTo>
                  <a:pt x="7315200" y="0"/>
                </a:lnTo>
                <a:lnTo>
                  <a:pt x="7315200" y="3138886"/>
                </a:lnTo>
                <a:lnTo>
                  <a:pt x="0" y="313888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4630400" y="-207040"/>
            <a:ext cx="3657600" cy="2302539"/>
          </a:xfrm>
          <a:custGeom>
            <a:avLst/>
            <a:gdLst/>
            <a:ahLst/>
            <a:cxnLst/>
            <a:rect l="l" t="t" r="r" b="b"/>
            <a:pathLst>
              <a:path w="7315200" h="3138886">
                <a:moveTo>
                  <a:pt x="0" y="0"/>
                </a:moveTo>
                <a:lnTo>
                  <a:pt x="7315200" y="0"/>
                </a:lnTo>
                <a:lnTo>
                  <a:pt x="7315200" y="3138886"/>
                </a:lnTo>
                <a:lnTo>
                  <a:pt x="0" y="313888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rcRect/>
            <a:stretch>
              <a:fillRect t="-36322" r="-100000"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6417226" y="849740"/>
            <a:ext cx="5399657" cy="859104"/>
            <a:chOff x="0" y="0"/>
            <a:chExt cx="1664156" cy="264773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664156" cy="264773"/>
            </a:xfrm>
            <a:custGeom>
              <a:avLst/>
              <a:gdLst/>
              <a:ahLst/>
              <a:cxnLst/>
              <a:rect l="l" t="t" r="r" b="b"/>
              <a:pathLst>
                <a:path w="1664156" h="264773">
                  <a:moveTo>
                    <a:pt x="132386" y="0"/>
                  </a:moveTo>
                  <a:lnTo>
                    <a:pt x="1531769" y="0"/>
                  </a:lnTo>
                  <a:cubicBezTo>
                    <a:pt x="1604884" y="0"/>
                    <a:pt x="1664156" y="59271"/>
                    <a:pt x="1664156" y="132386"/>
                  </a:cubicBezTo>
                  <a:lnTo>
                    <a:pt x="1664156" y="132386"/>
                  </a:lnTo>
                  <a:cubicBezTo>
                    <a:pt x="1664156" y="167498"/>
                    <a:pt x="1650208" y="201171"/>
                    <a:pt x="1625381" y="225998"/>
                  </a:cubicBezTo>
                  <a:cubicBezTo>
                    <a:pt x="1600553" y="250825"/>
                    <a:pt x="1566880" y="264773"/>
                    <a:pt x="1531769" y="264773"/>
                  </a:cubicBezTo>
                  <a:lnTo>
                    <a:pt x="132386" y="264773"/>
                  </a:lnTo>
                  <a:cubicBezTo>
                    <a:pt x="59271" y="264773"/>
                    <a:pt x="0" y="205501"/>
                    <a:pt x="0" y="132386"/>
                  </a:cubicBezTo>
                  <a:lnTo>
                    <a:pt x="0" y="132386"/>
                  </a:lnTo>
                  <a:cubicBezTo>
                    <a:pt x="0" y="59271"/>
                    <a:pt x="59271" y="0"/>
                    <a:pt x="132386" y="0"/>
                  </a:cubicBezTo>
                  <a:close/>
                </a:path>
              </a:pathLst>
            </a:custGeom>
            <a:solidFill>
              <a:srgbClr val="690058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1664156" cy="30287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6797027" y="1477740"/>
            <a:ext cx="4783403" cy="674478"/>
            <a:chOff x="0" y="0"/>
            <a:chExt cx="1090413" cy="153752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090413" cy="153752"/>
            </a:xfrm>
            <a:custGeom>
              <a:avLst/>
              <a:gdLst/>
              <a:ahLst/>
              <a:cxnLst/>
              <a:rect l="l" t="t" r="r" b="b"/>
              <a:pathLst>
                <a:path w="1090413" h="153752">
                  <a:moveTo>
                    <a:pt x="76876" y="0"/>
                  </a:moveTo>
                  <a:lnTo>
                    <a:pt x="1013537" y="0"/>
                  </a:lnTo>
                  <a:cubicBezTo>
                    <a:pt x="1033925" y="0"/>
                    <a:pt x="1053479" y="8099"/>
                    <a:pt x="1067896" y="22517"/>
                  </a:cubicBezTo>
                  <a:cubicBezTo>
                    <a:pt x="1082313" y="36934"/>
                    <a:pt x="1090413" y="56487"/>
                    <a:pt x="1090413" y="76876"/>
                  </a:cubicBezTo>
                  <a:lnTo>
                    <a:pt x="1090413" y="76876"/>
                  </a:lnTo>
                  <a:cubicBezTo>
                    <a:pt x="1090413" y="97265"/>
                    <a:pt x="1082313" y="116819"/>
                    <a:pt x="1067896" y="131236"/>
                  </a:cubicBezTo>
                  <a:cubicBezTo>
                    <a:pt x="1053479" y="145653"/>
                    <a:pt x="1033925" y="153752"/>
                    <a:pt x="1013537" y="153752"/>
                  </a:cubicBezTo>
                  <a:lnTo>
                    <a:pt x="76876" y="153752"/>
                  </a:lnTo>
                  <a:cubicBezTo>
                    <a:pt x="56487" y="153752"/>
                    <a:pt x="36934" y="145653"/>
                    <a:pt x="22517" y="131236"/>
                  </a:cubicBezTo>
                  <a:cubicBezTo>
                    <a:pt x="8099" y="116819"/>
                    <a:pt x="0" y="97265"/>
                    <a:pt x="0" y="76876"/>
                  </a:cubicBezTo>
                  <a:lnTo>
                    <a:pt x="0" y="76876"/>
                  </a:lnTo>
                  <a:cubicBezTo>
                    <a:pt x="0" y="56487"/>
                    <a:pt x="8099" y="36934"/>
                    <a:pt x="22517" y="22517"/>
                  </a:cubicBezTo>
                  <a:cubicBezTo>
                    <a:pt x="36934" y="8099"/>
                    <a:pt x="56487" y="0"/>
                    <a:pt x="76876" y="0"/>
                  </a:cubicBezTo>
                  <a:close/>
                </a:path>
              </a:pathLst>
            </a:custGeom>
            <a:solidFill>
              <a:srgbClr val="A6A6A6"/>
            </a:solidFill>
            <a:ln w="38100" cap="rnd">
              <a:solidFill>
                <a:srgbClr val="FFFFFF"/>
              </a:solidFill>
              <a:prstDash val="solid"/>
              <a:round/>
            </a:ln>
          </p:spPr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1090413" cy="191852"/>
            </a:xfrm>
            <a:prstGeom prst="rect">
              <a:avLst/>
            </a:prstGeom>
          </p:spPr>
          <p:txBody>
            <a:bodyPr lIns="37004" tIns="37004" rIns="37004" bIns="37004" rtlCol="0" anchor="ctr"/>
            <a:lstStyle/>
            <a:p>
              <a:pPr marL="0" lvl="0" indent="0" algn="ctr">
                <a:lnSpc>
                  <a:spcPts val="1937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6200908" y="472981"/>
            <a:ext cx="5886184" cy="2130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22"/>
              </a:lnSpc>
            </a:pPr>
            <a:r>
              <a:rPr lang="en-US" sz="1464" b="1" spc="96">
                <a:solidFill>
                  <a:srgbClr val="690058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II CONGRESSO DE ALFABETIZAÇÃO DO GEALI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6173962" y="250392"/>
            <a:ext cx="5886184" cy="2130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22"/>
              </a:lnSpc>
            </a:pPr>
            <a:r>
              <a:rPr lang="en-US" sz="1464" b="1" spc="96">
                <a:solidFill>
                  <a:srgbClr val="690058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XII SEMINÁRIO EDUCAÇÃO INFANTIL EM DEBATE E 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6512176" y="1054783"/>
            <a:ext cx="5209756" cy="3245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419"/>
              </a:lnSpc>
            </a:pPr>
            <a:r>
              <a:rPr lang="en-US" sz="2326" b="1" spc="153">
                <a:solidFill>
                  <a:srgbClr val="FFFFFF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PEDAGOGIAS DA INFÂNCIA: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7269985" y="1600304"/>
            <a:ext cx="3627295" cy="4579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785"/>
              </a:lnSpc>
            </a:pPr>
            <a:r>
              <a:rPr lang="en-US" sz="1717" b="1" spc="113">
                <a:solidFill>
                  <a:srgbClr val="FFFFFF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DOCÊNCIA, CRIANÇAS E AS MÚLTIPLAS LINGUAGENS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6547720" y="4631042"/>
            <a:ext cx="5071825" cy="12863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200"/>
              </a:lnSpc>
            </a:pPr>
            <a:r>
              <a:rPr lang="en-US" sz="6600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Objetivos</a:t>
            </a:r>
            <a:endParaRPr lang="en-US" sz="6600" b="1" dirty="0">
              <a:solidFill>
                <a:srgbClr val="000000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5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634906"/>
            <a:ext cx="7315200" cy="3138886"/>
          </a:xfrm>
          <a:custGeom>
            <a:avLst/>
            <a:gdLst/>
            <a:ahLst/>
            <a:cxnLst/>
            <a:rect l="l" t="t" r="r" b="b"/>
            <a:pathLst>
              <a:path w="7315200" h="3138886">
                <a:moveTo>
                  <a:pt x="0" y="0"/>
                </a:moveTo>
                <a:lnTo>
                  <a:pt x="7315200" y="0"/>
                </a:lnTo>
                <a:lnTo>
                  <a:pt x="7315200" y="3138886"/>
                </a:lnTo>
                <a:lnTo>
                  <a:pt x="0" y="313888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7296150" y="-207039"/>
            <a:ext cx="7315200" cy="3138886"/>
          </a:xfrm>
          <a:custGeom>
            <a:avLst/>
            <a:gdLst/>
            <a:ahLst/>
            <a:cxnLst/>
            <a:rect l="l" t="t" r="r" b="b"/>
            <a:pathLst>
              <a:path w="7315200" h="3138886">
                <a:moveTo>
                  <a:pt x="0" y="0"/>
                </a:moveTo>
                <a:lnTo>
                  <a:pt x="7315200" y="0"/>
                </a:lnTo>
                <a:lnTo>
                  <a:pt x="7315200" y="3138886"/>
                </a:lnTo>
                <a:lnTo>
                  <a:pt x="0" y="313888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4630400" y="-207040"/>
            <a:ext cx="3970421" cy="2302539"/>
          </a:xfrm>
          <a:custGeom>
            <a:avLst/>
            <a:gdLst/>
            <a:ahLst/>
            <a:cxnLst/>
            <a:rect l="l" t="t" r="r" b="b"/>
            <a:pathLst>
              <a:path w="7315200" h="3138886">
                <a:moveTo>
                  <a:pt x="0" y="0"/>
                </a:moveTo>
                <a:lnTo>
                  <a:pt x="7315200" y="0"/>
                </a:lnTo>
                <a:lnTo>
                  <a:pt x="7315200" y="3138886"/>
                </a:lnTo>
                <a:lnTo>
                  <a:pt x="0" y="313888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rcRect/>
            <a:stretch>
              <a:fillRect t="-36322" r="-84242"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6417226" y="849740"/>
            <a:ext cx="5399657" cy="859104"/>
            <a:chOff x="0" y="0"/>
            <a:chExt cx="1664156" cy="264773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664156" cy="264773"/>
            </a:xfrm>
            <a:custGeom>
              <a:avLst/>
              <a:gdLst/>
              <a:ahLst/>
              <a:cxnLst/>
              <a:rect l="l" t="t" r="r" b="b"/>
              <a:pathLst>
                <a:path w="1664156" h="264773">
                  <a:moveTo>
                    <a:pt x="132386" y="0"/>
                  </a:moveTo>
                  <a:lnTo>
                    <a:pt x="1531769" y="0"/>
                  </a:lnTo>
                  <a:cubicBezTo>
                    <a:pt x="1604884" y="0"/>
                    <a:pt x="1664156" y="59271"/>
                    <a:pt x="1664156" y="132386"/>
                  </a:cubicBezTo>
                  <a:lnTo>
                    <a:pt x="1664156" y="132386"/>
                  </a:lnTo>
                  <a:cubicBezTo>
                    <a:pt x="1664156" y="167498"/>
                    <a:pt x="1650208" y="201171"/>
                    <a:pt x="1625381" y="225998"/>
                  </a:cubicBezTo>
                  <a:cubicBezTo>
                    <a:pt x="1600553" y="250825"/>
                    <a:pt x="1566880" y="264773"/>
                    <a:pt x="1531769" y="264773"/>
                  </a:cubicBezTo>
                  <a:lnTo>
                    <a:pt x="132386" y="264773"/>
                  </a:lnTo>
                  <a:cubicBezTo>
                    <a:pt x="59271" y="264773"/>
                    <a:pt x="0" y="205501"/>
                    <a:pt x="0" y="132386"/>
                  </a:cubicBezTo>
                  <a:lnTo>
                    <a:pt x="0" y="132386"/>
                  </a:lnTo>
                  <a:cubicBezTo>
                    <a:pt x="0" y="59271"/>
                    <a:pt x="59271" y="0"/>
                    <a:pt x="132386" y="0"/>
                  </a:cubicBezTo>
                  <a:close/>
                </a:path>
              </a:pathLst>
            </a:custGeom>
            <a:solidFill>
              <a:srgbClr val="690058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1664156" cy="30287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6797027" y="1477740"/>
            <a:ext cx="4783403" cy="674478"/>
            <a:chOff x="0" y="0"/>
            <a:chExt cx="1090413" cy="153752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090413" cy="153752"/>
            </a:xfrm>
            <a:custGeom>
              <a:avLst/>
              <a:gdLst/>
              <a:ahLst/>
              <a:cxnLst/>
              <a:rect l="l" t="t" r="r" b="b"/>
              <a:pathLst>
                <a:path w="1090413" h="153752">
                  <a:moveTo>
                    <a:pt x="76876" y="0"/>
                  </a:moveTo>
                  <a:lnTo>
                    <a:pt x="1013537" y="0"/>
                  </a:lnTo>
                  <a:cubicBezTo>
                    <a:pt x="1033925" y="0"/>
                    <a:pt x="1053479" y="8099"/>
                    <a:pt x="1067896" y="22517"/>
                  </a:cubicBezTo>
                  <a:cubicBezTo>
                    <a:pt x="1082313" y="36934"/>
                    <a:pt x="1090413" y="56487"/>
                    <a:pt x="1090413" y="76876"/>
                  </a:cubicBezTo>
                  <a:lnTo>
                    <a:pt x="1090413" y="76876"/>
                  </a:lnTo>
                  <a:cubicBezTo>
                    <a:pt x="1090413" y="97265"/>
                    <a:pt x="1082313" y="116819"/>
                    <a:pt x="1067896" y="131236"/>
                  </a:cubicBezTo>
                  <a:cubicBezTo>
                    <a:pt x="1053479" y="145653"/>
                    <a:pt x="1033925" y="153752"/>
                    <a:pt x="1013537" y="153752"/>
                  </a:cubicBezTo>
                  <a:lnTo>
                    <a:pt x="76876" y="153752"/>
                  </a:lnTo>
                  <a:cubicBezTo>
                    <a:pt x="56487" y="153752"/>
                    <a:pt x="36934" y="145653"/>
                    <a:pt x="22517" y="131236"/>
                  </a:cubicBezTo>
                  <a:cubicBezTo>
                    <a:pt x="8099" y="116819"/>
                    <a:pt x="0" y="97265"/>
                    <a:pt x="0" y="76876"/>
                  </a:cubicBezTo>
                  <a:lnTo>
                    <a:pt x="0" y="76876"/>
                  </a:lnTo>
                  <a:cubicBezTo>
                    <a:pt x="0" y="56487"/>
                    <a:pt x="8099" y="36934"/>
                    <a:pt x="22517" y="22517"/>
                  </a:cubicBezTo>
                  <a:cubicBezTo>
                    <a:pt x="36934" y="8099"/>
                    <a:pt x="56487" y="0"/>
                    <a:pt x="76876" y="0"/>
                  </a:cubicBezTo>
                  <a:close/>
                </a:path>
              </a:pathLst>
            </a:custGeom>
            <a:solidFill>
              <a:srgbClr val="A6A6A6"/>
            </a:solidFill>
            <a:ln w="38100" cap="rnd">
              <a:solidFill>
                <a:srgbClr val="FFFFFF"/>
              </a:solidFill>
              <a:prstDash val="solid"/>
              <a:round/>
            </a:ln>
          </p:spPr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1090413" cy="191852"/>
            </a:xfrm>
            <a:prstGeom prst="rect">
              <a:avLst/>
            </a:prstGeom>
          </p:spPr>
          <p:txBody>
            <a:bodyPr lIns="37004" tIns="37004" rIns="37004" bIns="37004" rtlCol="0" anchor="ctr"/>
            <a:lstStyle/>
            <a:p>
              <a:pPr marL="0" lvl="0" indent="0" algn="ctr">
                <a:lnSpc>
                  <a:spcPts val="1937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6200908" y="472981"/>
            <a:ext cx="5886184" cy="2130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22"/>
              </a:lnSpc>
            </a:pPr>
            <a:r>
              <a:rPr lang="en-US" sz="1464" b="1" spc="96">
                <a:solidFill>
                  <a:srgbClr val="690058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II CONGRESSO DE ALFABETIZAÇÃO DO GEALI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6173962" y="250392"/>
            <a:ext cx="5886184" cy="2130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22"/>
              </a:lnSpc>
            </a:pPr>
            <a:r>
              <a:rPr lang="en-US" sz="1464" b="1" spc="96">
                <a:solidFill>
                  <a:srgbClr val="690058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XII SEMINÁRIO EDUCAÇÃO INFANTIL EM DEBATE E 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6512176" y="1054783"/>
            <a:ext cx="5209756" cy="3245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419"/>
              </a:lnSpc>
            </a:pPr>
            <a:r>
              <a:rPr lang="en-US" sz="2326" b="1" spc="153">
                <a:solidFill>
                  <a:srgbClr val="FFFFFF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PEDAGOGIAS DA INFÂNCIA: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7269985" y="1600304"/>
            <a:ext cx="3627295" cy="4579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785"/>
              </a:lnSpc>
            </a:pPr>
            <a:r>
              <a:rPr lang="en-US" sz="1717" b="1" spc="113">
                <a:solidFill>
                  <a:srgbClr val="FFFFFF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DOCÊNCIA, CRIANÇAS E AS MÚLTIPLAS LINGUAGENS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5732440" y="4631042"/>
            <a:ext cx="6702386" cy="14362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200"/>
              </a:lnSpc>
            </a:pPr>
            <a:r>
              <a:rPr lang="en-US" sz="6600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Metodologia</a:t>
            </a:r>
            <a:endParaRPr lang="en-US" sz="6600" b="1" dirty="0">
              <a:solidFill>
                <a:srgbClr val="000000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5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634906"/>
            <a:ext cx="7315200" cy="3138886"/>
          </a:xfrm>
          <a:custGeom>
            <a:avLst/>
            <a:gdLst/>
            <a:ahLst/>
            <a:cxnLst/>
            <a:rect l="l" t="t" r="r" b="b"/>
            <a:pathLst>
              <a:path w="7315200" h="3138886">
                <a:moveTo>
                  <a:pt x="0" y="0"/>
                </a:moveTo>
                <a:lnTo>
                  <a:pt x="7315200" y="0"/>
                </a:lnTo>
                <a:lnTo>
                  <a:pt x="7315200" y="3138886"/>
                </a:lnTo>
                <a:lnTo>
                  <a:pt x="0" y="313888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7296150" y="-207039"/>
            <a:ext cx="7315200" cy="3138886"/>
          </a:xfrm>
          <a:custGeom>
            <a:avLst/>
            <a:gdLst/>
            <a:ahLst/>
            <a:cxnLst/>
            <a:rect l="l" t="t" r="r" b="b"/>
            <a:pathLst>
              <a:path w="7315200" h="3138886">
                <a:moveTo>
                  <a:pt x="0" y="0"/>
                </a:moveTo>
                <a:lnTo>
                  <a:pt x="7315200" y="0"/>
                </a:lnTo>
                <a:lnTo>
                  <a:pt x="7315200" y="3138886"/>
                </a:lnTo>
                <a:lnTo>
                  <a:pt x="0" y="313888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4630400" y="-207040"/>
            <a:ext cx="3994484" cy="2302539"/>
          </a:xfrm>
          <a:custGeom>
            <a:avLst/>
            <a:gdLst/>
            <a:ahLst/>
            <a:cxnLst/>
            <a:rect l="l" t="t" r="r" b="b"/>
            <a:pathLst>
              <a:path w="7315200" h="3138886">
                <a:moveTo>
                  <a:pt x="0" y="0"/>
                </a:moveTo>
                <a:lnTo>
                  <a:pt x="7315200" y="0"/>
                </a:lnTo>
                <a:lnTo>
                  <a:pt x="7315200" y="3138886"/>
                </a:lnTo>
                <a:lnTo>
                  <a:pt x="0" y="313888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rcRect/>
            <a:stretch>
              <a:fillRect l="-2" t="-36322" r="-83131"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6417226" y="849740"/>
            <a:ext cx="5399657" cy="859104"/>
            <a:chOff x="0" y="0"/>
            <a:chExt cx="1664156" cy="264773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664156" cy="264773"/>
            </a:xfrm>
            <a:custGeom>
              <a:avLst/>
              <a:gdLst/>
              <a:ahLst/>
              <a:cxnLst/>
              <a:rect l="l" t="t" r="r" b="b"/>
              <a:pathLst>
                <a:path w="1664156" h="264773">
                  <a:moveTo>
                    <a:pt x="132386" y="0"/>
                  </a:moveTo>
                  <a:lnTo>
                    <a:pt x="1531769" y="0"/>
                  </a:lnTo>
                  <a:cubicBezTo>
                    <a:pt x="1604884" y="0"/>
                    <a:pt x="1664156" y="59271"/>
                    <a:pt x="1664156" y="132386"/>
                  </a:cubicBezTo>
                  <a:lnTo>
                    <a:pt x="1664156" y="132386"/>
                  </a:lnTo>
                  <a:cubicBezTo>
                    <a:pt x="1664156" y="167498"/>
                    <a:pt x="1650208" y="201171"/>
                    <a:pt x="1625381" y="225998"/>
                  </a:cubicBezTo>
                  <a:cubicBezTo>
                    <a:pt x="1600553" y="250825"/>
                    <a:pt x="1566880" y="264773"/>
                    <a:pt x="1531769" y="264773"/>
                  </a:cubicBezTo>
                  <a:lnTo>
                    <a:pt x="132386" y="264773"/>
                  </a:lnTo>
                  <a:cubicBezTo>
                    <a:pt x="59271" y="264773"/>
                    <a:pt x="0" y="205501"/>
                    <a:pt x="0" y="132386"/>
                  </a:cubicBezTo>
                  <a:lnTo>
                    <a:pt x="0" y="132386"/>
                  </a:lnTo>
                  <a:cubicBezTo>
                    <a:pt x="0" y="59271"/>
                    <a:pt x="59271" y="0"/>
                    <a:pt x="132386" y="0"/>
                  </a:cubicBezTo>
                  <a:close/>
                </a:path>
              </a:pathLst>
            </a:custGeom>
            <a:solidFill>
              <a:srgbClr val="690058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1664156" cy="30287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6797027" y="1477740"/>
            <a:ext cx="4783403" cy="674478"/>
            <a:chOff x="0" y="0"/>
            <a:chExt cx="1090413" cy="153752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090413" cy="153752"/>
            </a:xfrm>
            <a:custGeom>
              <a:avLst/>
              <a:gdLst/>
              <a:ahLst/>
              <a:cxnLst/>
              <a:rect l="l" t="t" r="r" b="b"/>
              <a:pathLst>
                <a:path w="1090413" h="153752">
                  <a:moveTo>
                    <a:pt x="76876" y="0"/>
                  </a:moveTo>
                  <a:lnTo>
                    <a:pt x="1013537" y="0"/>
                  </a:lnTo>
                  <a:cubicBezTo>
                    <a:pt x="1033925" y="0"/>
                    <a:pt x="1053479" y="8099"/>
                    <a:pt x="1067896" y="22517"/>
                  </a:cubicBezTo>
                  <a:cubicBezTo>
                    <a:pt x="1082313" y="36934"/>
                    <a:pt x="1090413" y="56487"/>
                    <a:pt x="1090413" y="76876"/>
                  </a:cubicBezTo>
                  <a:lnTo>
                    <a:pt x="1090413" y="76876"/>
                  </a:lnTo>
                  <a:cubicBezTo>
                    <a:pt x="1090413" y="97265"/>
                    <a:pt x="1082313" y="116819"/>
                    <a:pt x="1067896" y="131236"/>
                  </a:cubicBezTo>
                  <a:cubicBezTo>
                    <a:pt x="1053479" y="145653"/>
                    <a:pt x="1033925" y="153752"/>
                    <a:pt x="1013537" y="153752"/>
                  </a:cubicBezTo>
                  <a:lnTo>
                    <a:pt x="76876" y="153752"/>
                  </a:lnTo>
                  <a:cubicBezTo>
                    <a:pt x="56487" y="153752"/>
                    <a:pt x="36934" y="145653"/>
                    <a:pt x="22517" y="131236"/>
                  </a:cubicBezTo>
                  <a:cubicBezTo>
                    <a:pt x="8099" y="116819"/>
                    <a:pt x="0" y="97265"/>
                    <a:pt x="0" y="76876"/>
                  </a:cubicBezTo>
                  <a:lnTo>
                    <a:pt x="0" y="76876"/>
                  </a:lnTo>
                  <a:cubicBezTo>
                    <a:pt x="0" y="56487"/>
                    <a:pt x="8099" y="36934"/>
                    <a:pt x="22517" y="22517"/>
                  </a:cubicBezTo>
                  <a:cubicBezTo>
                    <a:pt x="36934" y="8099"/>
                    <a:pt x="56487" y="0"/>
                    <a:pt x="76876" y="0"/>
                  </a:cubicBezTo>
                  <a:close/>
                </a:path>
              </a:pathLst>
            </a:custGeom>
            <a:solidFill>
              <a:srgbClr val="A6A6A6"/>
            </a:solidFill>
            <a:ln w="38100" cap="rnd">
              <a:solidFill>
                <a:srgbClr val="FFFFFF"/>
              </a:solidFill>
              <a:prstDash val="solid"/>
              <a:round/>
            </a:ln>
          </p:spPr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1090413" cy="191852"/>
            </a:xfrm>
            <a:prstGeom prst="rect">
              <a:avLst/>
            </a:prstGeom>
          </p:spPr>
          <p:txBody>
            <a:bodyPr lIns="37004" tIns="37004" rIns="37004" bIns="37004" rtlCol="0" anchor="ctr"/>
            <a:lstStyle/>
            <a:p>
              <a:pPr marL="0" lvl="0" indent="0" algn="ctr">
                <a:lnSpc>
                  <a:spcPts val="1937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6200908" y="472981"/>
            <a:ext cx="5886184" cy="2130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22"/>
              </a:lnSpc>
            </a:pPr>
            <a:r>
              <a:rPr lang="en-US" sz="1464" b="1" spc="96">
                <a:solidFill>
                  <a:srgbClr val="690058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II CONGRESSO DE ALFABETIZAÇÃO DO GEALI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6173962" y="250392"/>
            <a:ext cx="5886184" cy="2130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22"/>
              </a:lnSpc>
            </a:pPr>
            <a:r>
              <a:rPr lang="en-US" sz="1464" b="1" spc="96">
                <a:solidFill>
                  <a:srgbClr val="690058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XII SEMINÁRIO EDUCAÇÃO INFANTIL EM DEBATE E 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6512176" y="1054783"/>
            <a:ext cx="5209756" cy="3245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419"/>
              </a:lnSpc>
            </a:pPr>
            <a:r>
              <a:rPr lang="en-US" sz="2326" b="1" spc="153">
                <a:solidFill>
                  <a:srgbClr val="FFFFFF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PEDAGOGIAS DA INFÂNCIA: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7269985" y="1600304"/>
            <a:ext cx="3627295" cy="4579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785"/>
              </a:lnSpc>
            </a:pPr>
            <a:r>
              <a:rPr lang="en-US" sz="1717" b="1" spc="113">
                <a:solidFill>
                  <a:srgbClr val="FFFFFF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DOCÊNCIA, CRIANÇAS E AS MÚLTIPLAS LINGUAGENS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6129633" y="4631042"/>
            <a:ext cx="5908000" cy="14362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200"/>
              </a:lnSpc>
            </a:pPr>
            <a:r>
              <a:rPr lang="en-US" sz="6600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Resultados</a:t>
            </a:r>
            <a:endParaRPr lang="en-US" sz="6600" b="1" dirty="0">
              <a:solidFill>
                <a:srgbClr val="000000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5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634906"/>
            <a:ext cx="7315200" cy="3138886"/>
          </a:xfrm>
          <a:custGeom>
            <a:avLst/>
            <a:gdLst/>
            <a:ahLst/>
            <a:cxnLst/>
            <a:rect l="l" t="t" r="r" b="b"/>
            <a:pathLst>
              <a:path w="7315200" h="3138886">
                <a:moveTo>
                  <a:pt x="0" y="0"/>
                </a:moveTo>
                <a:lnTo>
                  <a:pt x="7315200" y="0"/>
                </a:lnTo>
                <a:lnTo>
                  <a:pt x="7315200" y="3138886"/>
                </a:lnTo>
                <a:lnTo>
                  <a:pt x="0" y="313888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7296150" y="-207039"/>
            <a:ext cx="7315200" cy="3138886"/>
          </a:xfrm>
          <a:custGeom>
            <a:avLst/>
            <a:gdLst/>
            <a:ahLst/>
            <a:cxnLst/>
            <a:rect l="l" t="t" r="r" b="b"/>
            <a:pathLst>
              <a:path w="7315200" h="3138886">
                <a:moveTo>
                  <a:pt x="0" y="0"/>
                </a:moveTo>
                <a:lnTo>
                  <a:pt x="7315200" y="0"/>
                </a:lnTo>
                <a:lnTo>
                  <a:pt x="7315200" y="3138886"/>
                </a:lnTo>
                <a:lnTo>
                  <a:pt x="0" y="313888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4630400" y="-207040"/>
            <a:ext cx="4018547" cy="2302539"/>
          </a:xfrm>
          <a:custGeom>
            <a:avLst/>
            <a:gdLst/>
            <a:ahLst/>
            <a:cxnLst/>
            <a:rect l="l" t="t" r="r" b="b"/>
            <a:pathLst>
              <a:path w="7315200" h="3138886">
                <a:moveTo>
                  <a:pt x="0" y="0"/>
                </a:moveTo>
                <a:lnTo>
                  <a:pt x="7315200" y="0"/>
                </a:lnTo>
                <a:lnTo>
                  <a:pt x="7315200" y="3138886"/>
                </a:lnTo>
                <a:lnTo>
                  <a:pt x="0" y="313888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rcRect/>
            <a:stretch>
              <a:fillRect t="-36322" r="-82036"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6417226" y="849740"/>
            <a:ext cx="5399657" cy="859104"/>
            <a:chOff x="0" y="0"/>
            <a:chExt cx="1664156" cy="264773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664156" cy="264773"/>
            </a:xfrm>
            <a:custGeom>
              <a:avLst/>
              <a:gdLst/>
              <a:ahLst/>
              <a:cxnLst/>
              <a:rect l="l" t="t" r="r" b="b"/>
              <a:pathLst>
                <a:path w="1664156" h="264773">
                  <a:moveTo>
                    <a:pt x="132386" y="0"/>
                  </a:moveTo>
                  <a:lnTo>
                    <a:pt x="1531769" y="0"/>
                  </a:lnTo>
                  <a:cubicBezTo>
                    <a:pt x="1604884" y="0"/>
                    <a:pt x="1664156" y="59271"/>
                    <a:pt x="1664156" y="132386"/>
                  </a:cubicBezTo>
                  <a:lnTo>
                    <a:pt x="1664156" y="132386"/>
                  </a:lnTo>
                  <a:cubicBezTo>
                    <a:pt x="1664156" y="167498"/>
                    <a:pt x="1650208" y="201171"/>
                    <a:pt x="1625381" y="225998"/>
                  </a:cubicBezTo>
                  <a:cubicBezTo>
                    <a:pt x="1600553" y="250825"/>
                    <a:pt x="1566880" y="264773"/>
                    <a:pt x="1531769" y="264773"/>
                  </a:cubicBezTo>
                  <a:lnTo>
                    <a:pt x="132386" y="264773"/>
                  </a:lnTo>
                  <a:cubicBezTo>
                    <a:pt x="59271" y="264773"/>
                    <a:pt x="0" y="205501"/>
                    <a:pt x="0" y="132386"/>
                  </a:cubicBezTo>
                  <a:lnTo>
                    <a:pt x="0" y="132386"/>
                  </a:lnTo>
                  <a:cubicBezTo>
                    <a:pt x="0" y="59271"/>
                    <a:pt x="59271" y="0"/>
                    <a:pt x="132386" y="0"/>
                  </a:cubicBezTo>
                  <a:close/>
                </a:path>
              </a:pathLst>
            </a:custGeom>
            <a:solidFill>
              <a:srgbClr val="690058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1664156" cy="30287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6797027" y="1477740"/>
            <a:ext cx="4783403" cy="674478"/>
            <a:chOff x="0" y="0"/>
            <a:chExt cx="1090413" cy="153752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090413" cy="153752"/>
            </a:xfrm>
            <a:custGeom>
              <a:avLst/>
              <a:gdLst/>
              <a:ahLst/>
              <a:cxnLst/>
              <a:rect l="l" t="t" r="r" b="b"/>
              <a:pathLst>
                <a:path w="1090413" h="153752">
                  <a:moveTo>
                    <a:pt x="76876" y="0"/>
                  </a:moveTo>
                  <a:lnTo>
                    <a:pt x="1013537" y="0"/>
                  </a:lnTo>
                  <a:cubicBezTo>
                    <a:pt x="1033925" y="0"/>
                    <a:pt x="1053479" y="8099"/>
                    <a:pt x="1067896" y="22517"/>
                  </a:cubicBezTo>
                  <a:cubicBezTo>
                    <a:pt x="1082313" y="36934"/>
                    <a:pt x="1090413" y="56487"/>
                    <a:pt x="1090413" y="76876"/>
                  </a:cubicBezTo>
                  <a:lnTo>
                    <a:pt x="1090413" y="76876"/>
                  </a:lnTo>
                  <a:cubicBezTo>
                    <a:pt x="1090413" y="97265"/>
                    <a:pt x="1082313" y="116819"/>
                    <a:pt x="1067896" y="131236"/>
                  </a:cubicBezTo>
                  <a:cubicBezTo>
                    <a:pt x="1053479" y="145653"/>
                    <a:pt x="1033925" y="153752"/>
                    <a:pt x="1013537" y="153752"/>
                  </a:cubicBezTo>
                  <a:lnTo>
                    <a:pt x="76876" y="153752"/>
                  </a:lnTo>
                  <a:cubicBezTo>
                    <a:pt x="56487" y="153752"/>
                    <a:pt x="36934" y="145653"/>
                    <a:pt x="22517" y="131236"/>
                  </a:cubicBezTo>
                  <a:cubicBezTo>
                    <a:pt x="8099" y="116819"/>
                    <a:pt x="0" y="97265"/>
                    <a:pt x="0" y="76876"/>
                  </a:cubicBezTo>
                  <a:lnTo>
                    <a:pt x="0" y="76876"/>
                  </a:lnTo>
                  <a:cubicBezTo>
                    <a:pt x="0" y="56487"/>
                    <a:pt x="8099" y="36934"/>
                    <a:pt x="22517" y="22517"/>
                  </a:cubicBezTo>
                  <a:cubicBezTo>
                    <a:pt x="36934" y="8099"/>
                    <a:pt x="56487" y="0"/>
                    <a:pt x="76876" y="0"/>
                  </a:cubicBezTo>
                  <a:close/>
                </a:path>
              </a:pathLst>
            </a:custGeom>
            <a:solidFill>
              <a:srgbClr val="A6A6A6"/>
            </a:solidFill>
            <a:ln w="38100" cap="rnd">
              <a:solidFill>
                <a:srgbClr val="FFFFFF"/>
              </a:solidFill>
              <a:prstDash val="solid"/>
              <a:round/>
            </a:ln>
          </p:spPr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1090413" cy="191852"/>
            </a:xfrm>
            <a:prstGeom prst="rect">
              <a:avLst/>
            </a:prstGeom>
          </p:spPr>
          <p:txBody>
            <a:bodyPr lIns="37004" tIns="37004" rIns="37004" bIns="37004" rtlCol="0" anchor="ctr"/>
            <a:lstStyle/>
            <a:p>
              <a:pPr marL="0" lvl="0" indent="0" algn="ctr">
                <a:lnSpc>
                  <a:spcPts val="1937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6200908" y="472981"/>
            <a:ext cx="5886184" cy="2130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22"/>
              </a:lnSpc>
            </a:pPr>
            <a:r>
              <a:rPr lang="en-US" sz="1464" b="1" spc="96">
                <a:solidFill>
                  <a:srgbClr val="690058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II CONGRESSO DE ALFABETIZAÇÃO DO GEALI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6173962" y="250392"/>
            <a:ext cx="5886184" cy="2130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22"/>
              </a:lnSpc>
            </a:pPr>
            <a:r>
              <a:rPr lang="en-US" sz="1464" b="1" spc="96">
                <a:solidFill>
                  <a:srgbClr val="690058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XII SEMINÁRIO EDUCAÇÃO INFANTIL EM DEBATE E 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6512176" y="1054783"/>
            <a:ext cx="5209756" cy="3245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419"/>
              </a:lnSpc>
            </a:pPr>
            <a:r>
              <a:rPr lang="en-US" sz="2326" b="1" spc="153">
                <a:solidFill>
                  <a:srgbClr val="FFFFFF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PEDAGOGIAS DA INFÂNCIA: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7269985" y="1600304"/>
            <a:ext cx="3627295" cy="4579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785"/>
              </a:lnSpc>
            </a:pPr>
            <a:r>
              <a:rPr lang="en-US" sz="1717" b="1" spc="113">
                <a:solidFill>
                  <a:srgbClr val="FFFFFF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DOCÊNCIA, CRIANÇAS E AS MÚLTIPLAS LINGUAGENS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596816" y="4631042"/>
            <a:ext cx="10973634" cy="14362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200"/>
              </a:lnSpc>
            </a:pPr>
            <a:r>
              <a:rPr lang="en-US" sz="6600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Considerações</a:t>
            </a:r>
            <a:r>
              <a:rPr lang="en-US" sz="6600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6600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finais</a:t>
            </a:r>
            <a:endParaRPr lang="en-US" sz="6600" b="1" dirty="0">
              <a:solidFill>
                <a:srgbClr val="000000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5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634906"/>
            <a:ext cx="7315200" cy="3138886"/>
          </a:xfrm>
          <a:custGeom>
            <a:avLst/>
            <a:gdLst/>
            <a:ahLst/>
            <a:cxnLst/>
            <a:rect l="l" t="t" r="r" b="b"/>
            <a:pathLst>
              <a:path w="7315200" h="3138886">
                <a:moveTo>
                  <a:pt x="0" y="0"/>
                </a:moveTo>
                <a:lnTo>
                  <a:pt x="7315200" y="0"/>
                </a:lnTo>
                <a:lnTo>
                  <a:pt x="7315200" y="3138886"/>
                </a:lnTo>
                <a:lnTo>
                  <a:pt x="0" y="313888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7296150" y="-207039"/>
            <a:ext cx="7315200" cy="3138886"/>
          </a:xfrm>
          <a:custGeom>
            <a:avLst/>
            <a:gdLst/>
            <a:ahLst/>
            <a:cxnLst/>
            <a:rect l="l" t="t" r="r" b="b"/>
            <a:pathLst>
              <a:path w="7315200" h="3138886">
                <a:moveTo>
                  <a:pt x="0" y="0"/>
                </a:moveTo>
                <a:lnTo>
                  <a:pt x="7315200" y="0"/>
                </a:lnTo>
                <a:lnTo>
                  <a:pt x="7315200" y="3138886"/>
                </a:lnTo>
                <a:lnTo>
                  <a:pt x="0" y="313888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4630400" y="-207040"/>
            <a:ext cx="3994484" cy="2302539"/>
          </a:xfrm>
          <a:custGeom>
            <a:avLst/>
            <a:gdLst/>
            <a:ahLst/>
            <a:cxnLst/>
            <a:rect l="l" t="t" r="r" b="b"/>
            <a:pathLst>
              <a:path w="7315200" h="3138886">
                <a:moveTo>
                  <a:pt x="0" y="0"/>
                </a:moveTo>
                <a:lnTo>
                  <a:pt x="7315200" y="0"/>
                </a:lnTo>
                <a:lnTo>
                  <a:pt x="7315200" y="3138886"/>
                </a:lnTo>
                <a:lnTo>
                  <a:pt x="0" y="313888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rcRect/>
            <a:stretch>
              <a:fillRect l="-2" t="-36322" r="-83131"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6417226" y="849740"/>
            <a:ext cx="5399657" cy="859104"/>
            <a:chOff x="0" y="0"/>
            <a:chExt cx="1664156" cy="264773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664156" cy="264773"/>
            </a:xfrm>
            <a:custGeom>
              <a:avLst/>
              <a:gdLst/>
              <a:ahLst/>
              <a:cxnLst/>
              <a:rect l="l" t="t" r="r" b="b"/>
              <a:pathLst>
                <a:path w="1664156" h="264773">
                  <a:moveTo>
                    <a:pt x="132386" y="0"/>
                  </a:moveTo>
                  <a:lnTo>
                    <a:pt x="1531769" y="0"/>
                  </a:lnTo>
                  <a:cubicBezTo>
                    <a:pt x="1604884" y="0"/>
                    <a:pt x="1664156" y="59271"/>
                    <a:pt x="1664156" y="132386"/>
                  </a:cubicBezTo>
                  <a:lnTo>
                    <a:pt x="1664156" y="132386"/>
                  </a:lnTo>
                  <a:cubicBezTo>
                    <a:pt x="1664156" y="167498"/>
                    <a:pt x="1650208" y="201171"/>
                    <a:pt x="1625381" y="225998"/>
                  </a:cubicBezTo>
                  <a:cubicBezTo>
                    <a:pt x="1600553" y="250825"/>
                    <a:pt x="1566880" y="264773"/>
                    <a:pt x="1531769" y="264773"/>
                  </a:cubicBezTo>
                  <a:lnTo>
                    <a:pt x="132386" y="264773"/>
                  </a:lnTo>
                  <a:cubicBezTo>
                    <a:pt x="59271" y="264773"/>
                    <a:pt x="0" y="205501"/>
                    <a:pt x="0" y="132386"/>
                  </a:cubicBezTo>
                  <a:lnTo>
                    <a:pt x="0" y="132386"/>
                  </a:lnTo>
                  <a:cubicBezTo>
                    <a:pt x="0" y="59271"/>
                    <a:pt x="59271" y="0"/>
                    <a:pt x="132386" y="0"/>
                  </a:cubicBezTo>
                  <a:close/>
                </a:path>
              </a:pathLst>
            </a:custGeom>
            <a:solidFill>
              <a:srgbClr val="690058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1664156" cy="30287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6797027" y="1477740"/>
            <a:ext cx="4783403" cy="674478"/>
            <a:chOff x="0" y="0"/>
            <a:chExt cx="1090413" cy="153752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090413" cy="153752"/>
            </a:xfrm>
            <a:custGeom>
              <a:avLst/>
              <a:gdLst/>
              <a:ahLst/>
              <a:cxnLst/>
              <a:rect l="l" t="t" r="r" b="b"/>
              <a:pathLst>
                <a:path w="1090413" h="153752">
                  <a:moveTo>
                    <a:pt x="76876" y="0"/>
                  </a:moveTo>
                  <a:lnTo>
                    <a:pt x="1013537" y="0"/>
                  </a:lnTo>
                  <a:cubicBezTo>
                    <a:pt x="1033925" y="0"/>
                    <a:pt x="1053479" y="8099"/>
                    <a:pt x="1067896" y="22517"/>
                  </a:cubicBezTo>
                  <a:cubicBezTo>
                    <a:pt x="1082313" y="36934"/>
                    <a:pt x="1090413" y="56487"/>
                    <a:pt x="1090413" y="76876"/>
                  </a:cubicBezTo>
                  <a:lnTo>
                    <a:pt x="1090413" y="76876"/>
                  </a:lnTo>
                  <a:cubicBezTo>
                    <a:pt x="1090413" y="97265"/>
                    <a:pt x="1082313" y="116819"/>
                    <a:pt x="1067896" y="131236"/>
                  </a:cubicBezTo>
                  <a:cubicBezTo>
                    <a:pt x="1053479" y="145653"/>
                    <a:pt x="1033925" y="153752"/>
                    <a:pt x="1013537" y="153752"/>
                  </a:cubicBezTo>
                  <a:lnTo>
                    <a:pt x="76876" y="153752"/>
                  </a:lnTo>
                  <a:cubicBezTo>
                    <a:pt x="56487" y="153752"/>
                    <a:pt x="36934" y="145653"/>
                    <a:pt x="22517" y="131236"/>
                  </a:cubicBezTo>
                  <a:cubicBezTo>
                    <a:pt x="8099" y="116819"/>
                    <a:pt x="0" y="97265"/>
                    <a:pt x="0" y="76876"/>
                  </a:cubicBezTo>
                  <a:lnTo>
                    <a:pt x="0" y="76876"/>
                  </a:lnTo>
                  <a:cubicBezTo>
                    <a:pt x="0" y="56487"/>
                    <a:pt x="8099" y="36934"/>
                    <a:pt x="22517" y="22517"/>
                  </a:cubicBezTo>
                  <a:cubicBezTo>
                    <a:pt x="36934" y="8099"/>
                    <a:pt x="56487" y="0"/>
                    <a:pt x="76876" y="0"/>
                  </a:cubicBezTo>
                  <a:close/>
                </a:path>
              </a:pathLst>
            </a:custGeom>
            <a:solidFill>
              <a:srgbClr val="A6A6A6"/>
            </a:solidFill>
            <a:ln w="38100" cap="rnd">
              <a:solidFill>
                <a:srgbClr val="FFFFFF"/>
              </a:solidFill>
              <a:prstDash val="solid"/>
              <a:round/>
            </a:ln>
          </p:spPr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1090413" cy="191852"/>
            </a:xfrm>
            <a:prstGeom prst="rect">
              <a:avLst/>
            </a:prstGeom>
          </p:spPr>
          <p:txBody>
            <a:bodyPr lIns="37004" tIns="37004" rIns="37004" bIns="37004" rtlCol="0" anchor="ctr"/>
            <a:lstStyle/>
            <a:p>
              <a:pPr marL="0" lvl="0" indent="0" algn="ctr">
                <a:lnSpc>
                  <a:spcPts val="1937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6200908" y="472981"/>
            <a:ext cx="5886184" cy="2130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22"/>
              </a:lnSpc>
            </a:pPr>
            <a:r>
              <a:rPr lang="en-US" sz="1464" b="1" spc="96">
                <a:solidFill>
                  <a:srgbClr val="690058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II CONGRESSO DE ALFABETIZAÇÃO DO GEALI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6173962" y="250392"/>
            <a:ext cx="5886184" cy="2130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22"/>
              </a:lnSpc>
            </a:pPr>
            <a:r>
              <a:rPr lang="en-US" sz="1464" b="1" spc="96">
                <a:solidFill>
                  <a:srgbClr val="690058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XII SEMINÁRIO EDUCAÇÃO INFANTIL EM DEBATE E 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6512176" y="1054783"/>
            <a:ext cx="5209756" cy="3245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419"/>
              </a:lnSpc>
            </a:pPr>
            <a:r>
              <a:rPr lang="en-US" sz="2326" b="1" spc="153">
                <a:solidFill>
                  <a:srgbClr val="FFFFFF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PEDAGOGIAS DA INFÂNCIA: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7269985" y="1600304"/>
            <a:ext cx="3627295" cy="4579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785"/>
              </a:lnSpc>
            </a:pPr>
            <a:r>
              <a:rPr lang="en-US" sz="1717" b="1" spc="113">
                <a:solidFill>
                  <a:srgbClr val="FFFFFF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DOCÊNCIA, CRIANÇAS E AS MÚLTIPLAS LINGUAGENS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5945741" y="4631042"/>
            <a:ext cx="6275784" cy="12863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200"/>
              </a:lnSpc>
            </a:pPr>
            <a:r>
              <a:rPr lang="en-US" sz="6600" b="1" dirty="0" err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Referências</a:t>
            </a:r>
            <a:endParaRPr lang="en-US" sz="6600" b="1" dirty="0">
              <a:solidFill>
                <a:srgbClr val="000000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131</Words>
  <Application>Microsoft Office PowerPoint</Application>
  <PresentationFormat>Personalizar</PresentationFormat>
  <Paragraphs>28</Paragraphs>
  <Slides>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6</vt:i4>
      </vt:variant>
    </vt:vector>
  </HeadingPairs>
  <TitlesOfParts>
    <vt:vector size="12" baseType="lpstr">
      <vt:lpstr>Arial</vt:lpstr>
      <vt:lpstr>Montserrat Bold</vt:lpstr>
      <vt:lpstr>Montserrat</vt:lpstr>
      <vt:lpstr>Montserrat Classic Bold</vt:lpstr>
      <vt:lpstr>Calibri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TÍTULO</dc:title>
  <cp:lastModifiedBy>Luise Pereira</cp:lastModifiedBy>
  <cp:revision>2</cp:revision>
  <dcterms:created xsi:type="dcterms:W3CDTF">2006-08-16T00:00:00Z</dcterms:created>
  <dcterms:modified xsi:type="dcterms:W3CDTF">2024-11-06T01:45:20Z</dcterms:modified>
  <dc:identifier>DAGVqN88Nbk</dc:identifier>
</cp:coreProperties>
</file>